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2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467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13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01542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390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05507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84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31960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346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1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66088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276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x-non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677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x-non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9252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6381378-953F-0B4E-8847-7AD44F9EE513}" type="datetimeFigureOut">
              <a:rPr lang="x-none" smtClean="0"/>
              <a:t>1.10.2020.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211F33EC-D8B6-9241-860C-3D06D00B2CF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5568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B32DA5-51DD-0844-9466-E1115180B6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Болести хипофизе, штитасте и </a:t>
            </a:r>
            <a:r>
              <a:rPr lang="sr-Cyrl-RS" dirty="0" err="1"/>
              <a:t>параштитасте</a:t>
            </a:r>
            <a:r>
              <a:rPr lang="sr-Cyrl-RS" dirty="0"/>
              <a:t> жлезде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5858FFA-49FF-CA43-912B-69B441AB73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/>
              <a:t>Др Стефан Симовић</a:t>
            </a:r>
          </a:p>
          <a:p>
            <a:r>
              <a:rPr lang="sr-Cyrl-RS" dirty="0"/>
              <a:t>Основне струковне студије</a:t>
            </a:r>
          </a:p>
          <a:p>
            <a:r>
              <a:rPr lang="sr-Cyrl-RS" dirty="0"/>
              <a:t>Интерна медицина са негом</a:t>
            </a:r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C218A47-7F01-894A-A0FB-18B7E769C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596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045" y="2638045"/>
            <a:ext cx="5937755" cy="3505580"/>
          </a:xfrm>
        </p:spPr>
        <p:txBody>
          <a:bodyPr>
            <a:normAutofit/>
          </a:bodyPr>
          <a:lstStyle/>
          <a:p>
            <a:r>
              <a:rPr lang="sr-Cyrl-RS" dirty="0" err="1"/>
              <a:t>Пацијенткиња</a:t>
            </a:r>
            <a:r>
              <a:rPr lang="sr-Cyrl-RS" dirty="0"/>
              <a:t> старости 44. године, изразито мршава</a:t>
            </a:r>
          </a:p>
          <a:p>
            <a:r>
              <a:rPr lang="sr-Cyrl-RS" dirty="0"/>
              <a:t>Жали се на убрзан срчани рад, знојење, гушење, емоционалну нестабилност, анксиозност, несаницу, </a:t>
            </a:r>
            <a:r>
              <a:rPr lang="sr-Cyrl-RS" dirty="0" err="1"/>
              <a:t>тремор</a:t>
            </a:r>
            <a:r>
              <a:rPr lang="sr-Cyrl-RS" dirty="0"/>
              <a:t> руку и поремећај менструалног циклуса</a:t>
            </a:r>
          </a:p>
          <a:p>
            <a:r>
              <a:rPr lang="sr-Cyrl-RS" dirty="0"/>
              <a:t>Лечи се због хипертензије</a:t>
            </a:r>
          </a:p>
          <a:p>
            <a:r>
              <a:rPr lang="sr-Cyrl-RS" dirty="0" err="1"/>
              <a:t>Аускултаторни</a:t>
            </a:r>
            <a:r>
              <a:rPr lang="sr-Cyrl-RS" dirty="0"/>
              <a:t> налаз над срцем и плућима уредан</a:t>
            </a:r>
          </a:p>
          <a:p>
            <a:r>
              <a:rPr lang="sr-Cyrl-RS" dirty="0" err="1"/>
              <a:t>Палпацијом</a:t>
            </a:r>
            <a:r>
              <a:rPr lang="sr-Cyrl-RS" dirty="0"/>
              <a:t> штитасте жлезде примећена је увећана штитаста жлезда</a:t>
            </a:r>
          </a:p>
          <a:p>
            <a:r>
              <a:rPr lang="sr-Cyrl-RS" dirty="0"/>
              <a:t>ТА 155/95</a:t>
            </a:r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635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8DD6FB0-1BA2-8F43-87C2-6D834E1FEE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5122" name="Picture 2" descr="Graves' Disease Treatment, Diagnosis, Symptoms &amp; Prognosis">
            <a:extLst>
              <a:ext uri="{FF2B5EF4-FFF2-40B4-BE49-F238E27FC236}">
                <a16:creationId xmlns:a16="http://schemas.microsoft.com/office/drawing/2014/main" xmlns="" id="{19ED3CA7-C4CB-3143-9CC5-314CD76C2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2344737"/>
            <a:ext cx="62611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120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Лабораторија:</a:t>
            </a:r>
          </a:p>
          <a:p>
            <a:pPr lvl="1"/>
            <a:r>
              <a:rPr lang="sr-Cyrl-RS" dirty="0"/>
              <a:t>СЕ 11</a:t>
            </a:r>
          </a:p>
          <a:p>
            <a:pPr lvl="1"/>
            <a:r>
              <a:rPr lang="sr-Cyrl-RS" dirty="0" err="1"/>
              <a:t>Ле</a:t>
            </a:r>
            <a:r>
              <a:rPr lang="sr-Cyrl-RS" dirty="0"/>
              <a:t> 12.5</a:t>
            </a:r>
          </a:p>
          <a:p>
            <a:pPr lvl="1"/>
            <a:r>
              <a:rPr lang="sr-Cyrl-RS" dirty="0"/>
              <a:t>ЦРП 23</a:t>
            </a:r>
            <a:endParaRPr lang="sr-Latn-RS" dirty="0"/>
          </a:p>
          <a:p>
            <a:pPr lvl="1"/>
            <a:r>
              <a:rPr lang="sr-Latn-RS" dirty="0"/>
              <a:t>TSH 0.00</a:t>
            </a:r>
          </a:p>
          <a:p>
            <a:pPr lvl="1"/>
            <a:r>
              <a:rPr lang="sr-Latn-RS" dirty="0"/>
              <a:t>fT4 34.5</a:t>
            </a:r>
          </a:p>
          <a:p>
            <a:pPr lvl="1"/>
            <a:r>
              <a:rPr lang="sr-Latn-RS" dirty="0"/>
              <a:t>fT3 15.4</a:t>
            </a:r>
            <a:endParaRPr lang="sr-Cyrl-RS" dirty="0"/>
          </a:p>
          <a:p>
            <a:pPr lvl="1"/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772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Graves' disease">
            <a:extLst>
              <a:ext uri="{FF2B5EF4-FFF2-40B4-BE49-F238E27FC236}">
                <a16:creationId xmlns:a16="http://schemas.microsoft.com/office/drawing/2014/main" xmlns="" id="{516604B2-06B3-E844-88E0-A5D89EB0A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3" t="5001" r="9339" b="8856"/>
          <a:stretch/>
        </p:blipFill>
        <p:spPr bwMode="auto">
          <a:xfrm>
            <a:off x="992981" y="557212"/>
            <a:ext cx="7158038" cy="574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56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Which scintigraphy findings suggest Graves disease?">
            <a:extLst>
              <a:ext uri="{FF2B5EF4-FFF2-40B4-BE49-F238E27FC236}">
                <a16:creationId xmlns:a16="http://schemas.microsoft.com/office/drawing/2014/main" xmlns="" id="{1A0C343B-D6CA-264E-889A-A72135F5C0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9654"/>
          <a:stretch/>
        </p:blipFill>
        <p:spPr bwMode="auto">
          <a:xfrm>
            <a:off x="1330633" y="2638045"/>
            <a:ext cx="6482733" cy="325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327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Терапија:</a:t>
            </a:r>
          </a:p>
          <a:p>
            <a:pPr lvl="1"/>
            <a:r>
              <a:rPr lang="sr-Cyrl-RS" dirty="0" err="1"/>
              <a:t>Тиреосупресивни</a:t>
            </a:r>
            <a:r>
              <a:rPr lang="sr-Cyrl-RS" dirty="0"/>
              <a:t> лекови</a:t>
            </a:r>
          </a:p>
          <a:p>
            <a:pPr lvl="1"/>
            <a:r>
              <a:rPr lang="sr-Cyrl-RS" dirty="0"/>
              <a:t>Радио Ј131</a:t>
            </a:r>
          </a:p>
          <a:p>
            <a:pPr lvl="1"/>
            <a:r>
              <a:rPr lang="sr-Cyrl-RS" dirty="0" err="1"/>
              <a:t>Хирушка</a:t>
            </a:r>
            <a:r>
              <a:rPr lang="sr-Cyrl-RS" dirty="0"/>
              <a:t> </a:t>
            </a:r>
            <a:r>
              <a:rPr lang="sr-Cyrl-RS" dirty="0" err="1"/>
              <a:t>тироидектомија</a:t>
            </a:r>
            <a:endParaRPr lang="sr-Cyrl-RS" dirty="0"/>
          </a:p>
          <a:p>
            <a:pPr lvl="1"/>
            <a:r>
              <a:rPr lang="sr-Cyrl-RS" dirty="0"/>
              <a:t>Бета </a:t>
            </a:r>
            <a:r>
              <a:rPr lang="sr-Cyrl-RS" dirty="0" err="1"/>
              <a:t>блокатори</a:t>
            </a:r>
            <a:endParaRPr lang="sr-Cyrl-RS" dirty="0"/>
          </a:p>
          <a:p>
            <a:pPr lvl="1"/>
            <a:r>
              <a:rPr lang="sr-Cyrl-RS" dirty="0"/>
              <a:t>Седативи</a:t>
            </a:r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72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626248-F82F-184A-A08D-69E70D31D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B566871-E805-7B45-98DB-D75C1ACD6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  <p:pic>
        <p:nvPicPr>
          <p:cNvPr id="1028" name="Picture 4" descr="Endocrine Function | Anesthesia Key">
            <a:extLst>
              <a:ext uri="{FF2B5EF4-FFF2-40B4-BE49-F238E27FC236}">
                <a16:creationId xmlns:a16="http://schemas.microsoft.com/office/drawing/2014/main" xmlns="" id="{848DD47E-DCDB-964B-9DFE-F8D7DD9E1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0"/>
            <a:ext cx="7585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Grb MF">
            <a:extLst>
              <a:ext uri="{FF2B5EF4-FFF2-40B4-BE49-F238E27FC236}">
                <a16:creationId xmlns:a16="http://schemas.microsoft.com/office/drawing/2014/main" xmlns="" id="{74CDC687-79FD-5147-A03F-0E35C48D2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735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2E102AFB-C455-3B44-BE8B-B520FFF35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Болести хипофизе</a:t>
            </a:r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40901A6-3A59-BD4E-8480-81F7C1F987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6" name="Picture 8" descr="Grb MF">
            <a:extLst>
              <a:ext uri="{FF2B5EF4-FFF2-40B4-BE49-F238E27FC236}">
                <a16:creationId xmlns:a16="http://schemas.microsoft.com/office/drawing/2014/main" xmlns="" id="{C2C38B47-A97B-8746-B443-F2978F53B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76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Пацијент старости 27. година долази на редован преглед</a:t>
            </a:r>
          </a:p>
          <a:p>
            <a:r>
              <a:rPr lang="sr-Cyrl-RS" dirty="0"/>
              <a:t>Масна и груба кожа лица са израженим наборима изнад очију</a:t>
            </a:r>
          </a:p>
          <a:p>
            <a:r>
              <a:rPr lang="sr-Cyrl-RS" dirty="0"/>
              <a:t>Истурена доња вилица, увећани </a:t>
            </a:r>
            <a:r>
              <a:rPr lang="sr-Cyrl-RS" dirty="0" err="1"/>
              <a:t>акрални</a:t>
            </a:r>
            <a:r>
              <a:rPr lang="sr-Cyrl-RS" dirty="0"/>
              <a:t> делови тела (нос, уши, стопала и шаке)</a:t>
            </a:r>
          </a:p>
          <a:p>
            <a:r>
              <a:rPr lang="sr-Cyrl-RS" dirty="0"/>
              <a:t>Висина 2,21м</a:t>
            </a:r>
            <a:endParaRPr lang="sr-Latn-RS" dirty="0"/>
          </a:p>
          <a:p>
            <a:r>
              <a:rPr lang="sr-Cyrl-RS" dirty="0"/>
              <a:t>Наводи да се лечи због артеријске хипертензије</a:t>
            </a:r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25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Acromegaly: Latest Facts, Causes, Diagnosis, Treatment and Prognosis -  Gilmore Health News">
            <a:extLst>
              <a:ext uri="{FF2B5EF4-FFF2-40B4-BE49-F238E27FC236}">
                <a16:creationId xmlns:a16="http://schemas.microsoft.com/office/drawing/2014/main" xmlns="" id="{6FF414AB-18A9-FA4F-B537-817797AB9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" y="2387846"/>
            <a:ext cx="7323137" cy="435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991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Лабораторија:</a:t>
            </a:r>
          </a:p>
          <a:p>
            <a:pPr lvl="1"/>
            <a:r>
              <a:rPr lang="sr-Cyrl-RS" dirty="0"/>
              <a:t>Класична лабораторија у референтним границама</a:t>
            </a:r>
          </a:p>
          <a:p>
            <a:pPr lvl="1"/>
            <a:r>
              <a:rPr lang="sr-Cyrl-RS" dirty="0" err="1"/>
              <a:t>Базални</a:t>
            </a:r>
            <a:r>
              <a:rPr lang="sr-Cyrl-RS" dirty="0"/>
              <a:t> ниво </a:t>
            </a:r>
            <a:r>
              <a:rPr lang="sr-Latn-RS" dirty="0"/>
              <a:t>IGF-1</a:t>
            </a:r>
            <a:r>
              <a:rPr lang="sr-Cyrl-RS" dirty="0"/>
              <a:t> повишен</a:t>
            </a:r>
            <a:endParaRPr lang="sr-Latn-RS" dirty="0"/>
          </a:p>
          <a:p>
            <a:pPr lvl="1"/>
            <a:r>
              <a:rPr lang="sr-Latn-RS" dirty="0"/>
              <a:t>GH</a:t>
            </a:r>
            <a:r>
              <a:rPr lang="sr-Cyrl-RS" dirty="0"/>
              <a:t> повишен након ОГТТ теста</a:t>
            </a:r>
          </a:p>
          <a:p>
            <a:pPr lvl="1"/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678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MR</a:t>
            </a:r>
            <a:r>
              <a:rPr lang="sr-Cyrl-RS" dirty="0"/>
              <a:t> </a:t>
            </a:r>
            <a:r>
              <a:rPr lang="sr-Cyrl-RS" dirty="0" err="1"/>
              <a:t>ендокранијума</a:t>
            </a:r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ureus | Granular Cell Pituitary Tumor in a Patient with Multiple Endocrine  Neoplasia-1">
            <a:extLst>
              <a:ext uri="{FF2B5EF4-FFF2-40B4-BE49-F238E27FC236}">
                <a16:creationId xmlns:a16="http://schemas.microsoft.com/office/drawing/2014/main" xmlns="" id="{8EA82B2D-F48F-C14B-99C0-C2F81D6CF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689" y="2381242"/>
            <a:ext cx="4663449" cy="43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03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П</a:t>
            </a:r>
            <a:r>
              <a:rPr lang="sr-Cyrl-RS" dirty="0"/>
              <a:t>риказ случаја 1.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B617B68-B105-974C-BA51-F8AC750B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Терапија:</a:t>
            </a:r>
          </a:p>
          <a:p>
            <a:pPr lvl="1"/>
            <a:r>
              <a:rPr lang="sr-Cyrl-RS" dirty="0"/>
              <a:t>Хируршка </a:t>
            </a:r>
            <a:r>
              <a:rPr lang="sr-Cyrl-RS" dirty="0" err="1"/>
              <a:t>трансфеноидална</a:t>
            </a:r>
            <a:r>
              <a:rPr lang="sr-Cyrl-RS" dirty="0"/>
              <a:t> </a:t>
            </a:r>
            <a:r>
              <a:rPr lang="sr-Cyrl-RS" dirty="0" err="1"/>
              <a:t>ексирпација</a:t>
            </a:r>
            <a:r>
              <a:rPr lang="sr-Cyrl-RS" dirty="0"/>
              <a:t> тумора</a:t>
            </a:r>
          </a:p>
          <a:p>
            <a:pPr lvl="1"/>
            <a:r>
              <a:rPr lang="sr-Cyrl-RS" dirty="0" err="1"/>
              <a:t>Бромокриптин</a:t>
            </a:r>
            <a:endParaRPr lang="sr-Cyrl-RS" dirty="0"/>
          </a:p>
          <a:p>
            <a:pPr lvl="1"/>
            <a:r>
              <a:rPr lang="sr-Cyrl-RS" dirty="0" err="1"/>
              <a:t>Аналози</a:t>
            </a:r>
            <a:r>
              <a:rPr lang="sr-Cyrl-RS" dirty="0"/>
              <a:t> </a:t>
            </a:r>
            <a:r>
              <a:rPr lang="sr-Cyrl-RS" dirty="0" err="1"/>
              <a:t>стоматостатина</a:t>
            </a:r>
            <a:r>
              <a:rPr lang="sr-Cyrl-RS" dirty="0"/>
              <a:t> </a:t>
            </a:r>
            <a:r>
              <a:rPr lang="sr-Cyrl-RS" dirty="0" err="1"/>
              <a:t>окреотид</a:t>
            </a:r>
            <a:r>
              <a:rPr lang="sr-Cyrl-RS" dirty="0"/>
              <a:t> дуготрајни (10 до 40мг </a:t>
            </a:r>
            <a:r>
              <a:rPr lang="sr-Cyrl-RS" dirty="0" err="1"/>
              <a:t>и.м</a:t>
            </a:r>
            <a:r>
              <a:rPr lang="sr-Cyrl-RS" dirty="0"/>
              <a:t>. сваке 4 недеље)</a:t>
            </a:r>
            <a:endParaRPr lang="x-none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96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8048AA3-B7AC-BA42-81E9-4A23BFBE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Болести штитасте жлезде</a:t>
            </a:r>
            <a:endParaRPr lang="x-non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A7B7E9F-BBA2-9A4F-9F63-6DD1B846A4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xmlns="" id="{A3A69179-5E1C-A94F-A8C0-ED6E9677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85872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200</TotalTime>
  <Words>239</Words>
  <Application>Microsoft Office PowerPoint</Application>
  <PresentationFormat>On-screen Show (4:3)</PresentationFormat>
  <Paragraphs>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Corbel</vt:lpstr>
      <vt:lpstr>Gill Sans MT</vt:lpstr>
      <vt:lpstr>Parcel</vt:lpstr>
      <vt:lpstr>Болести хипофизе, штитасте и параштитасте жлезде</vt:lpstr>
      <vt:lpstr>PowerPoint Presentation</vt:lpstr>
      <vt:lpstr>Болести хипофизе</vt:lpstr>
      <vt:lpstr>Приказ случаја 1.</vt:lpstr>
      <vt:lpstr>Приказ случаја 1.</vt:lpstr>
      <vt:lpstr>Приказ случаја 1.</vt:lpstr>
      <vt:lpstr>Приказ случаја 1.</vt:lpstr>
      <vt:lpstr>Приказ случаја 1.</vt:lpstr>
      <vt:lpstr>Болести штитасте жлезде</vt:lpstr>
      <vt:lpstr>Приказ случаја 1.</vt:lpstr>
      <vt:lpstr>Приказ случаја 1.</vt:lpstr>
      <vt:lpstr>Приказ случаја 1.</vt:lpstr>
      <vt:lpstr>Приказ случаја 1.</vt:lpstr>
      <vt:lpstr>Приказ случаја 1.</vt:lpstr>
      <vt:lpstr>Приказ случаја 1.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Артеријска хипертензија и срчане мане</dc:title>
  <dc:creator>Stefan Simovic</dc:creator>
  <cp:lastModifiedBy>Marina</cp:lastModifiedBy>
  <cp:revision>35</cp:revision>
  <dcterms:created xsi:type="dcterms:W3CDTF">2020-09-20T08:51:43Z</dcterms:created>
  <dcterms:modified xsi:type="dcterms:W3CDTF">2020-10-01T18:22:10Z</dcterms:modified>
</cp:coreProperties>
</file>